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2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9540" y="405765"/>
            <a:ext cx="10182860" cy="1028065"/>
          </a:xfrm>
        </p:spPr>
        <p:txBody>
          <a:bodyPr>
            <a:normAutofit fontScale="90000"/>
          </a:bodyPr>
          <a:p>
            <a:r>
              <a:rPr lang="zh-CN" altLang="en-US" sz="1200"/>
              <a:t>格式 </a:t>
            </a:r>
            <a:r>
              <a:rPr lang="en-US" sz="1200"/>
              <a:t>5</a:t>
            </a:r>
            <a:br>
              <a:rPr lang="en-US" sz="1200"/>
            </a:br>
            <a:br>
              <a:rPr lang="en-US" sz="1200"/>
            </a:br>
            <a:r>
              <a:rPr lang="zh-CN" altLang="en-US" sz="1600"/>
              <a:t>（附例序号</a:t>
            </a:r>
            <a:r>
              <a:rPr lang="en-US" altLang="zh-CN" sz="1600"/>
              <a:t>+</a:t>
            </a:r>
            <a:r>
              <a:rPr lang="zh-CN" altLang="en-US" sz="1600"/>
              <a:t>路线   </a:t>
            </a:r>
            <a:r>
              <a:rPr lang="en-US" altLang="zh-CN" sz="1600" b="1"/>
              <a:t>1</a:t>
            </a:r>
            <a:r>
              <a:rPr lang="zh-CN" altLang="en-US" sz="1600" b="1"/>
              <a:t>、厦门北</a:t>
            </a:r>
            <a:r>
              <a:rPr lang="en-US" altLang="zh-CN" sz="1600" b="1"/>
              <a:t>-</a:t>
            </a:r>
            <a:r>
              <a:rPr lang="zh-CN" altLang="en-US" sz="1600" b="1"/>
              <a:t>上海虹桥</a:t>
            </a:r>
            <a:r>
              <a:rPr lang="zh-CN" altLang="en-US" sz="1600"/>
              <a:t>）</a:t>
            </a:r>
            <a:br>
              <a:rPr lang="en-US" sz="1600"/>
            </a:br>
            <a:br>
              <a:rPr lang="en-US" sz="1600"/>
            </a:br>
            <a:br>
              <a:rPr lang="en-US" sz="1200"/>
            </a:br>
            <a:r>
              <a:rPr lang="en-US" sz="1600" b="1"/>
              <a:t>表</a:t>
            </a:r>
            <a:r>
              <a:rPr lang="zh-CN" altLang="en-US" sz="1600" b="1"/>
              <a:t>格按此填写，不可更改，红色部分为必须填写部分，每条路线对应一份表格。</a:t>
            </a:r>
            <a:endParaRPr lang="zh-CN" altLang="en-US" sz="1600" b="1"/>
          </a:p>
        </p:txBody>
      </p:sp>
      <p:graphicFrame>
        <p:nvGraphicFramePr>
          <p:cNvPr id="3" name="表格 2"/>
          <p:cNvGraphicFramePr/>
          <p:nvPr/>
        </p:nvGraphicFramePr>
        <p:xfrm>
          <a:off x="895350" y="1639570"/>
          <a:ext cx="9465945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315"/>
                <a:gridCol w="3155315"/>
                <a:gridCol w="3155315"/>
              </a:tblGrid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起始站路线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 </a:t>
                      </a:r>
                      <a:r>
                        <a:rPr lang="en-US" altLang="zh-CN" sz="1600" b="0">
                          <a:solidFill>
                            <a:srgbClr val="C00000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   </a:t>
                      </a:r>
                      <a:r>
                        <a:rPr lang="zh-CN" altLang="en-US" sz="1600" b="0">
                          <a:solidFill>
                            <a:srgbClr val="C00000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1、厦门北-上海 虹桥 </a:t>
                      </a:r>
                      <a:endParaRPr lang="zh-CN" altLang="en-US" sz="1600" b="0">
                        <a:solidFill>
                          <a:srgbClr val="C00000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  <a:cs typeface="方正黑体简体" panose="03000509000000000000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备注</a:t>
                      </a:r>
                      <a:endParaRPr lang="zh-CN" altLang="en-US" b="1"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</a:tr>
              <a:tr h="5054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人民币报价（含税）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150  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万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5048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动车运行天数</a:t>
                      </a:r>
                      <a:endParaRPr lang="zh-CN" altLang="zh-CN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 </a:t>
                      </a:r>
                      <a:r>
                        <a:rPr lang="en-US" altLang="zh-CN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350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）天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13792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可上刊资源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（</a:t>
                      </a:r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8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  <a:cs typeface="方正黑体简体" panose="03000509000000000000" charset="-122"/>
                          <a:sym typeface="+mn-ea"/>
                        </a:rPr>
                        <a:t>种）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  <a:cs typeface="方正黑体简体" panose="03000509000000000000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400" b="0" dirty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枕巾、海报、桌贴、行李架、语音播报、</a:t>
                      </a:r>
                      <a:r>
                        <a:rPr lang="en-US" altLang="zh-CN" sz="1400" b="0" dirty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LED</a:t>
                      </a:r>
                      <a:r>
                        <a:rPr lang="zh-CN" altLang="en-US" sz="1400" b="0" dirty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滚动字幕、玻璃门贴、外车身贴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120078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增值服务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600" b="0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</a:t>
                      </a:r>
                      <a:r>
                        <a:rPr lang="zh-CN" altLang="en-US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endParaRPr lang="zh-CN" altLang="en-US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lang="zh-CN" altLang="en-US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、</a:t>
                      </a:r>
                      <a:endParaRPr lang="zh-CN" altLang="en-US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......</a:t>
                      </a:r>
                      <a:endParaRPr lang="en-US" altLang="zh-CN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</a:t>
                      </a:r>
                      <a:endParaRPr lang="en-US" altLang="zh-CN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资源情况请写具体，包括尺寸规格，数量、发布地点，发布时间等。</a:t>
                      </a:r>
                      <a:endParaRPr lang="zh-CN" altLang="en-US" sz="140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</a:tr>
              <a:tr h="5041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微电影宣传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个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895350" y="6102350"/>
          <a:ext cx="94665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290"/>
                <a:gridCol w="473329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方正黑体简体" panose="03000509000000000000" charset="-122"/>
                          <a:ea typeface="方正黑体简体" panose="03000509000000000000" charset="-122"/>
                        </a:rPr>
                        <a:t>车型、路局</a:t>
                      </a:r>
                      <a:endParaRPr lang="zh-CN" altLang="en-US" b="1">
                        <a:solidFill>
                          <a:schemeClr val="tx1"/>
                        </a:solidFill>
                        <a:latin typeface="方正黑体简体" panose="03000509000000000000" charset="-122"/>
                        <a:ea typeface="方正黑体简体" panose="03000509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     ）车型、（南昌）局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1116012"/>
            <a:ext cx="4770472" cy="5576013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159375" y="1510665"/>
          <a:ext cx="2689860" cy="442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85"/>
                <a:gridCol w="509905"/>
                <a:gridCol w="750570"/>
              </a:tblGrid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运行线路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543" marR="76543" marT="43629" marB="4362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C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运行 组数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543" marR="76543" marT="43629" marB="4362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C0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配属 组数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543" marR="76543" marT="43629" marB="4362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C0D"/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上海南-荣成</a:t>
                      </a:r>
                      <a:r>
                        <a:rPr lang="en-US" alt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上海虹桥-威海</a:t>
                      </a:r>
                      <a:r>
                        <a:rPr lang="en-US" alt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上海虹桥-青岛北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上海虹桥-厦门北-宁波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上海虹桥-汉口</a:t>
                      </a:r>
                      <a:r>
                        <a:rPr lang="en-US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上海虹桥-厦门北-湖州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上海虹桥-武昌</a:t>
                      </a:r>
                      <a:r>
                        <a:rPr lang="en-US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endParaRPr 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上海虹桥-深圳北-厦门北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上海虹桥-汉口</a:t>
                      </a:r>
                      <a:r>
                        <a:rPr lang="en-US" alt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</a:t>
                      </a:r>
                      <a:r>
                        <a:rPr lang="zh-CN" sz="1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汉口-盐城</a:t>
                      </a: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上海虹桥-重庆北</a:t>
                      </a: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190"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运行</a:t>
                      </a:r>
                      <a:endParaRPr lang="zh-CN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总数</a:t>
                      </a:r>
                      <a:endParaRPr lang="zh-CN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23875"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159375" y="1042035"/>
            <a:ext cx="2366010" cy="337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运行交路表（组）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45649" y="1041620"/>
            <a:ext cx="155830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marR="0" lvl="0" indent="0" defTabSz="9137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车次占比（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45805" y="1510665"/>
          <a:ext cx="3201035" cy="4373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55"/>
                <a:gridCol w="611505"/>
                <a:gridCol w="879475"/>
              </a:tblGrid>
              <a:tr h="372745">
                <a:tc>
                  <a:txBody>
                    <a:bodyPr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运行交路</a:t>
                      </a:r>
                      <a:endParaRPr lang="zh-CN" alt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C0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车次数量</a:t>
                      </a:r>
                      <a:endParaRPr lang="zh-CN" alt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C0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车次占比</a:t>
                      </a:r>
                      <a:endParaRPr lang="zh-CN" altLang="en-US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C0D"/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上海←→武汉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22.50%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上海←→上海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上海←→厦门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02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上海←→重庆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7.50%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02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上海←→青岛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上海←→荣成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02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上海←→深圳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上海←→威海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厦门←→湖州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655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厦门←→宁波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厦门←→深圳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</a:t>
                      </a:r>
                      <a:r>
                        <a:rPr lang="zh-CN" altLang="en-US" sz="100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←→盐城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5.00%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385"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车次总数</a:t>
                      </a:r>
                      <a:endParaRPr lang="zh-CN" altLang="en-US" sz="10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0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860"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42925" y="224790"/>
            <a:ext cx="9204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格式</a:t>
            </a:r>
            <a:r>
              <a:rPr lang="en-US" altLang="zh-CN" sz="1600"/>
              <a:t>6</a:t>
            </a:r>
            <a:r>
              <a:rPr lang="zh-CN" altLang="en-US" sz="1600"/>
              <a:t>（附例，不可修改）</a:t>
            </a:r>
            <a:endParaRPr lang="en-US" altLang="zh-CN"/>
          </a:p>
          <a:p>
            <a:endParaRPr lang="zh-CN" altLang="en-US" sz="1600"/>
          </a:p>
          <a:p>
            <a:r>
              <a:rPr lang="zh-CN" altLang="en-US" sz="1600"/>
              <a:t>包含运行交路图、交路表（包含运行路线、运行组数、配属组数、运行交路、车次数量、车次占比）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99415" y="1661160"/>
            <a:ext cx="1498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</a:rPr>
              <a:t>交路图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4300" y="734735"/>
          <a:ext cx="11887199" cy="5948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872"/>
                <a:gridCol w="771611"/>
                <a:gridCol w="759554"/>
                <a:gridCol w="1024796"/>
                <a:gridCol w="602821"/>
                <a:gridCol w="542539"/>
                <a:gridCol w="747498"/>
                <a:gridCol w="6931508"/>
              </a:tblGrid>
              <a:tr h="344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运行交路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始发  时间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到达 时间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运行时间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经停靠车站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</a:tr>
              <a:tr h="344504"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车次交路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始发站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终到站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929" marR="6929" marT="6929" marB="0" anchor="ctr">
                    <a:solidFill>
                      <a:srgbClr val="EC8C0D"/>
                    </a:solidFill>
                  </a:tcPr>
                </a:tc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  <a:tc vMerge="1">
                  <a:tcPr marL="6929" marR="6929" marT="6929" marB="0" anchor="ctr">
                    <a:solidFill>
                      <a:srgbClr val="EC8C0D"/>
                    </a:solidFill>
                  </a:tcPr>
                </a:tc>
              </a:tr>
              <a:tr h="3445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D3205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9:35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17:23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余姚北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三门县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台州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乐清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苍南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D3220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17:43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22:53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晋江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福清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罗源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D3219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6:58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12:28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台州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瑞安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苍南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福鼎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D3206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12:53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20:51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晋江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福清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霞浦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平阳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乐清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三门县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余姚北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D3068/3069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9:38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15:30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52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安亭北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昆山南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苏州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无锡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常州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丹阳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镇江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六安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金寨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麻城北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D3070/3067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15:58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21:10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麻城北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金寨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六安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全椒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镇江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常州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无锡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苏州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D3201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8:18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16:27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09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松江南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余姚北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临海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瑞安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平阳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苍南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连江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涵江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D3212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湖州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17:01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23:37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涵江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霞浦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福鼎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丽水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永康南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义乌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湖州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D3211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湖州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6:35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13:04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29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湖州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德清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义乌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金华南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永康南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丽水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平阳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霞浦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D3202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13:27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21:45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福清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太姥山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平阳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瑞安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永嘉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临海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余姚北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海宁西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嘉善南</a:t>
                      </a:r>
                      <a:r>
                        <a:rPr lang="en-US" altLang="zh-C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D3022/3023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武昌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8:44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15:20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苏州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无锡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惠山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常州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丹阳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镇江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六安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麻城北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武昌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D3024/3021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武昌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15:40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22:09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29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武昌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汉口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红安西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麻城北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六安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肥东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丹阳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常州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无锡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苏州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昆山南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上海南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D2287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7:00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18:27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27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上海虹桥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金山北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嘉兴南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杭州东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杭州南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绍兴东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宁波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奉化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台州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温岭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永嘉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温州南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宁德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福州南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莆田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泉州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漳州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漳浦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潮汕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普宁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惠东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深圳坪山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D676</a:t>
                      </a:r>
                      <a:endParaRPr 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18:55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22:20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惠州南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鲘门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陆丰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潮阳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潮汕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饶平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诏安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504">
                <a:tc vMerge="1"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D675</a:t>
                      </a:r>
                      <a:endParaRPr 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6:34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9:59</a:t>
                      </a:r>
                      <a:endParaRPr lang="en-US" altLang="zh-CN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小时</a:t>
                      </a:r>
                      <a:r>
                        <a:rPr lang="en-US" altLang="zh-CN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r>
                        <a:rPr lang="zh-CN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0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厦门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漳州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云霄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诏安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潮汕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普宁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陆丰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惠州南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深圳北</a:t>
                      </a: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3520" y="214630"/>
            <a:ext cx="4060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格式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（附例，不可修改）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/>
              <a:t>铁路授权证明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/>
          <a:p>
            <a:r>
              <a:rPr lang="zh-CN" altLang="en-US" sz="2000"/>
              <a:t>例如此提供交路图车辆为南昌局车</a:t>
            </a:r>
            <a:endParaRPr lang="zh-CN" altLang="en-US" sz="2000"/>
          </a:p>
          <a:p>
            <a:r>
              <a:rPr lang="zh-CN" altLang="en-US" sz="2000"/>
              <a:t>需提供南昌局铁路授权证明（格式以各路局格式为准）</a:t>
            </a:r>
            <a:endParaRPr lang="zh-CN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WPS 演示</Application>
  <PresentationFormat>宽屏</PresentationFormat>
  <Paragraphs>460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方正黑体简体</vt:lpstr>
      <vt:lpstr>黑体</vt:lpstr>
      <vt:lpstr>微软雅黑</vt:lpstr>
      <vt:lpstr>Calibri Light</vt:lpstr>
      <vt:lpstr>Arial Unicode MS</vt:lpstr>
      <vt:lpstr>Calibri</vt:lpstr>
      <vt:lpstr>Office 主题</vt:lpstr>
      <vt:lpstr>格式 5  （附例序号+路线   1、厦门北-上海虹桥）   表格按此填写，不可更改，红色部分为必须填写部分，每条路线对应一份表格。</vt:lpstr>
      <vt:lpstr>PowerPoint 演示文稿</vt:lpstr>
      <vt:lpstr>PowerPoint 演示文稿</vt:lpstr>
      <vt:lpstr>铁路授权证明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15</cp:revision>
  <dcterms:created xsi:type="dcterms:W3CDTF">2021-11-16T09:43:00Z</dcterms:created>
  <dcterms:modified xsi:type="dcterms:W3CDTF">2023-04-25T09:04:26Z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